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0D6B1CF-3225-4036-961B-0E5035A9F245}" type="datetimeFigureOut">
              <a:rPr lang="pl-PL" smtClean="0"/>
              <a:t>2015-01-16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DBCD9D2-34C6-4F88-B011-638B5F709192}" type="slidenum">
              <a:rPr lang="pl-PL" smtClean="0"/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016223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00B0F0"/>
                </a:solidFill>
              </a:rPr>
              <a:t>ZGŁOSZENIE EWAKUACJI MEDYCZNEJ</a:t>
            </a:r>
            <a:br>
              <a:rPr lang="pl-PL" b="1" dirty="0" smtClean="0">
                <a:solidFill>
                  <a:srgbClr val="00B0F0"/>
                </a:solidFill>
              </a:rPr>
            </a:br>
            <a:endParaRPr lang="pl-PL" dirty="0"/>
          </a:p>
        </p:txBody>
      </p:sp>
      <p:pic>
        <p:nvPicPr>
          <p:cNvPr id="4" name="Picture 2" descr="hh60l_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7" y="2060848"/>
            <a:ext cx="7776865" cy="4416152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132856"/>
            <a:ext cx="8305800" cy="2709948"/>
          </a:xfrm>
        </p:spPr>
        <p:txBody>
          <a:bodyPr/>
          <a:lstStyle/>
          <a:p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CHORZY LUB POSZKODOWANI, WYMAGAJĄCY EWAKUACJI, KTÓRYCH STAN NIE POGARSZA SIĘ ZNACZĄCO. </a:t>
            </a:r>
          </a:p>
          <a:p>
            <a:r>
              <a:rPr lang="pl-PL" sz="2400" b="1" dirty="0" smtClean="0">
                <a:solidFill>
                  <a:srgbClr val="FF0000"/>
                </a:solidFill>
                <a:latin typeface="Calibri" pitchFamily="34" charset="0"/>
              </a:rPr>
              <a:t>POWINNI BYĆ EWAKUOWANI DO 24 GODZIN</a:t>
            </a:r>
            <a:endParaRPr lang="pl-PL" sz="2400" b="1" dirty="0" smtClean="0">
              <a:latin typeface="Calibri" pitchFamily="34" charset="0"/>
            </a:endParaRPr>
          </a:p>
          <a:p>
            <a:endParaRPr lang="pl-PL" sz="2400" b="1" dirty="0" smtClean="0">
              <a:latin typeface="Calibri" pitchFamily="34" charset="0"/>
            </a:endParaRPr>
          </a:p>
          <a:p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 ZŁAMANIA NIE ZAGRAŻAJĄCE ŻYCIU</a:t>
            </a:r>
          </a:p>
          <a:p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-OTWARTE RANY , WŁĄCZAJĄC RANY KLATKI PIERSIOWEJ BEZ ZABURZEŃ ODDYCHANIA</a:t>
            </a:r>
          </a:p>
          <a:p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-ZABURZENIA PSYCHICZNE</a:t>
            </a:r>
          </a:p>
          <a:p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-STANY NIEULECZALNE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332656"/>
            <a:ext cx="8305800" cy="1656184"/>
          </a:xfrm>
        </p:spPr>
        <p:txBody>
          <a:bodyPr/>
          <a:lstStyle/>
          <a:p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>D-PLANOWANA EWAKUACJA </a:t>
            </a:r>
            <a: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  <a:t/>
            </a:r>
            <a:b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204864"/>
            <a:ext cx="8305800" cy="3672408"/>
          </a:xfrm>
        </p:spPr>
        <p:txBody>
          <a:bodyPr/>
          <a:lstStyle/>
          <a:p>
            <a:pPr algn="l"/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POSZKODOWANI, KTÓRZY BĘDĄ EWAKUOWANI TRANSPORTEM MEDYCZNYM ZE WZGLĘDU NA KOMFORT</a:t>
            </a:r>
          </a:p>
          <a:p>
            <a:pPr algn="l"/>
            <a:endParaRPr lang="pl-PL" sz="24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-MAŁE OTWARTE RANY</a:t>
            </a:r>
          </a:p>
          <a:p>
            <a:pPr algn="l"/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-SKRĘCENIA , ZWICHNIĘCIA</a:t>
            </a:r>
          </a:p>
          <a:p>
            <a:pPr algn="l"/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-MAŁE OPARZENIA PONIŻEJ 20% CAŁKOWITEJ POWIERZCHNI CIAŁA ZA -WYJĄTKIEM DŁONI, TWARZY, STÓP, GENITALII, KROCZA.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1656184"/>
          </a:xfrm>
        </p:spPr>
        <p:txBody>
          <a:bodyPr/>
          <a:lstStyle/>
          <a:p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>E- EWAKUACJA W CZASIE DOGODNYM.</a:t>
            </a:r>
            <a: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  <a:t/>
            </a:r>
            <a:b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1988840"/>
            <a:ext cx="8305800" cy="2853964"/>
          </a:xfrm>
        </p:spPr>
        <p:txBody>
          <a:bodyPr/>
          <a:lstStyle/>
          <a:p>
            <a:pPr algn="l"/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NIEZBĘDNY SPRZĘT SPECJALISTYCZNY</a:t>
            </a:r>
          </a:p>
          <a:p>
            <a:pPr algn="l"/>
            <a:endParaRPr lang="pl-PL" sz="20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     A - NIE JEST POTRZEBNY</a:t>
            </a:r>
          </a:p>
          <a:p>
            <a:pPr algn="l"/>
            <a:endParaRPr lang="pl-PL" sz="20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     B – WYCIĄGARKA</a:t>
            </a:r>
          </a:p>
          <a:p>
            <a:pPr algn="l"/>
            <a:endParaRPr lang="pl-PL" sz="20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     C - SPRZĘT WYDOBYWCZY</a:t>
            </a:r>
          </a:p>
          <a:p>
            <a:pPr algn="l"/>
            <a:endParaRPr lang="pl-PL" sz="20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     D - RESPIRATOR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332656"/>
            <a:ext cx="8305800" cy="1512168"/>
          </a:xfrm>
        </p:spPr>
        <p:txBody>
          <a:bodyPr/>
          <a:lstStyle/>
          <a:p>
            <a:r>
              <a:rPr lang="pl-PL" sz="3200" b="1" i="1" dirty="0" smtClean="0">
                <a:solidFill>
                  <a:srgbClr val="FF0000"/>
                </a:solidFill>
                <a:latin typeface="Calibri" pitchFamily="34" charset="0"/>
              </a:rPr>
              <a:t>LINIA 4</a:t>
            </a:r>
            <a:r>
              <a:rPr lang="pl-PL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pl-PL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420888"/>
            <a:ext cx="8305800" cy="2421916"/>
          </a:xfrm>
        </p:spPr>
        <p:txBody>
          <a:bodyPr/>
          <a:lstStyle/>
          <a:p>
            <a:pPr algn="l"/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LICZBA POSZKODOWANYCH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L - (LEŻĄCYCH) </a:t>
            </a:r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+ LICZBA RANNYCH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A­ (AMBULATORYJNI) </a:t>
            </a:r>
            <a:r>
              <a:rPr lang="pl-PL" sz="2400" b="1" dirty="0" smtClean="0">
                <a:solidFill>
                  <a:schemeClr val="bg1"/>
                </a:solidFill>
                <a:latin typeface="Calibri" pitchFamily="34" charset="0"/>
              </a:rPr>
              <a:t>+ LICZBA RANNYCH.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548680"/>
            <a:ext cx="8305800" cy="864096"/>
          </a:xfrm>
        </p:spPr>
        <p:txBody>
          <a:bodyPr/>
          <a:lstStyle/>
          <a:p>
            <a:r>
              <a:rPr lang="pl-PL" sz="3200" b="1" i="1" dirty="0" smtClean="0">
                <a:solidFill>
                  <a:srgbClr val="FF0000"/>
                </a:solidFill>
                <a:latin typeface="Calibri" pitchFamily="34" charset="0"/>
              </a:rPr>
              <a:t>LINIA 5</a:t>
            </a:r>
            <a:endParaRPr lang="pl-PL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204864"/>
            <a:ext cx="8305800" cy="2637940"/>
          </a:xfrm>
        </p:spPr>
        <p:txBody>
          <a:bodyPr/>
          <a:lstStyle/>
          <a:p>
            <a:pPr algn="l"/>
            <a:r>
              <a:rPr lang="pl-PL" sz="2000" b="1" dirty="0" smtClean="0">
                <a:latin typeface="Calibri" pitchFamily="34" charset="0"/>
              </a:rPr>
              <a:t>BEZPIECZEŃSTWO MIEJSCA PODJĘCIA RANNYCH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N</a:t>
            </a:r>
            <a:r>
              <a:rPr lang="pl-PL" sz="2000" b="1" dirty="0" smtClean="0">
                <a:latin typeface="Calibri" pitchFamily="34" charset="0"/>
              </a:rPr>
              <a:t>- BRAK WOJSK WROGA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P</a:t>
            </a:r>
            <a:r>
              <a:rPr lang="pl-PL" sz="2000" b="1" dirty="0" smtClean="0">
                <a:latin typeface="Calibri" pitchFamily="34" charset="0"/>
              </a:rPr>
              <a:t> - MOŻLIWE WOJSKA WROGA, PODCHODZENIE Z OSTROŻNOŚCIĄ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E</a:t>
            </a:r>
            <a:r>
              <a:rPr lang="pl-PL" sz="2000" b="1" dirty="0" smtClean="0">
                <a:latin typeface="Calibri" pitchFamily="34" charset="0"/>
              </a:rPr>
              <a:t> - WOJSKA WROGA, PODCHODZENIE Z OSTROŻNOŚCIA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X</a:t>
            </a:r>
            <a:r>
              <a:rPr lang="pl-PL" sz="2000" b="1" dirty="0" smtClean="0">
                <a:latin typeface="Calibri" pitchFamily="34" charset="0"/>
              </a:rPr>
              <a:t> - WOJSKA WROGA, ŻĄDANA ESKORTA BOJOWA</a:t>
            </a:r>
          </a:p>
          <a:p>
            <a:pPr algn="l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1080120"/>
          </a:xfrm>
        </p:spPr>
        <p:txBody>
          <a:bodyPr/>
          <a:lstStyle/>
          <a:p>
            <a:r>
              <a:rPr lang="pl-PL" sz="3200" b="1" i="1" dirty="0" smtClean="0">
                <a:solidFill>
                  <a:srgbClr val="FF0000"/>
                </a:solidFill>
                <a:latin typeface="Calibri" pitchFamily="34" charset="0"/>
              </a:rPr>
              <a:t>LINIA 6</a:t>
            </a:r>
            <a:endParaRPr lang="pl-PL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1916832"/>
            <a:ext cx="8305800" cy="4176464"/>
          </a:xfrm>
        </p:spPr>
        <p:txBody>
          <a:bodyPr/>
          <a:lstStyle/>
          <a:p>
            <a:pPr algn="l"/>
            <a:r>
              <a:rPr lang="pl-PL" sz="2000" b="1" dirty="0" smtClean="0">
                <a:latin typeface="Calibri" pitchFamily="34" charset="0"/>
              </a:rPr>
              <a:t>OZNAKOWANIE LĄDOWISKA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A</a:t>
            </a:r>
            <a:r>
              <a:rPr lang="pl-PL" sz="2000" b="1" dirty="0" smtClean="0">
                <a:latin typeface="Calibri" pitchFamily="34" charset="0"/>
              </a:rPr>
              <a:t> - PANEL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B</a:t>
            </a:r>
            <a:r>
              <a:rPr lang="pl-PL" sz="2000" b="1" dirty="0" smtClean="0">
                <a:latin typeface="Calibri" pitchFamily="34" charset="0"/>
              </a:rPr>
              <a:t>- SYGNAŁY PIROTECHNICZNE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C</a:t>
            </a:r>
            <a:r>
              <a:rPr lang="pl-PL" sz="2000" b="1" dirty="0" smtClean="0">
                <a:latin typeface="Calibri" pitchFamily="34" charset="0"/>
              </a:rPr>
              <a:t>- SYGNAŁY DYMNE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D</a:t>
            </a:r>
            <a:r>
              <a:rPr lang="pl-PL" sz="2000" b="1" dirty="0" smtClean="0">
                <a:latin typeface="Calibri" pitchFamily="34" charset="0"/>
              </a:rPr>
              <a:t>- NIC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E</a:t>
            </a:r>
            <a:r>
              <a:rPr lang="pl-PL" sz="2000" b="1" dirty="0" smtClean="0">
                <a:latin typeface="Calibri" pitchFamily="34" charset="0"/>
              </a:rPr>
              <a:t> - INNE</a:t>
            </a:r>
          </a:p>
          <a:p>
            <a:pPr algn="l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305800" cy="1080120"/>
          </a:xfrm>
        </p:spPr>
        <p:txBody>
          <a:bodyPr/>
          <a:lstStyle/>
          <a:p>
            <a:r>
              <a:rPr lang="pl-PL" sz="3200" b="1" i="1" dirty="0" smtClean="0">
                <a:solidFill>
                  <a:srgbClr val="FF0000"/>
                </a:solidFill>
                <a:latin typeface="Calibri" pitchFamily="34" charset="0"/>
              </a:rPr>
              <a:t>LINIA 7</a:t>
            </a:r>
            <a:endParaRPr lang="pl-PL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1844824"/>
            <a:ext cx="8305800" cy="2808312"/>
          </a:xfrm>
        </p:spPr>
        <p:txBody>
          <a:bodyPr/>
          <a:lstStyle/>
          <a:p>
            <a:pPr algn="l"/>
            <a:r>
              <a:rPr lang="pl-PL" sz="2400" b="1" dirty="0" smtClean="0">
                <a:latin typeface="Calibri" pitchFamily="34" charset="0"/>
              </a:rPr>
              <a:t>NARODOWOŚĆ I STATUS RANNYCH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A</a:t>
            </a:r>
            <a:r>
              <a:rPr lang="pl-PL" sz="2400" b="1" dirty="0" smtClean="0">
                <a:latin typeface="Calibri" pitchFamily="34" charset="0"/>
              </a:rPr>
              <a:t> - ŻOŁNIERZ U .S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B</a:t>
            </a:r>
            <a:r>
              <a:rPr lang="pl-PL" sz="2400" b="1" dirty="0" smtClean="0">
                <a:latin typeface="Calibri" pitchFamily="34" charset="0"/>
              </a:rPr>
              <a:t> - CYWIL U .S.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C</a:t>
            </a:r>
            <a:r>
              <a:rPr lang="pl-PL" sz="2400" b="1" dirty="0" smtClean="0">
                <a:latin typeface="Calibri" pitchFamily="34" charset="0"/>
              </a:rPr>
              <a:t> - ZOŁNIERZ KOALICJI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D </a:t>
            </a:r>
            <a:r>
              <a:rPr lang="pl-PL" sz="2400" b="1" dirty="0" smtClean="0">
                <a:latin typeface="Calibri" pitchFamily="34" charset="0"/>
              </a:rPr>
              <a:t>- CYWIL KOALICJI</a:t>
            </a:r>
          </a:p>
          <a:p>
            <a:pPr algn="l"/>
            <a:endParaRPr lang="pl-PL" sz="2400" b="1" dirty="0" smtClean="0">
              <a:latin typeface="Calibri" pitchFamily="34" charset="0"/>
            </a:endParaRPr>
          </a:p>
          <a:p>
            <a:pPr algn="l"/>
            <a:r>
              <a:rPr lang="pl-PL" sz="2400" b="1" dirty="0" smtClean="0">
                <a:solidFill>
                  <a:srgbClr val="FFFF00"/>
                </a:solidFill>
                <a:latin typeface="Calibri" pitchFamily="34" charset="0"/>
              </a:rPr>
              <a:t>E</a:t>
            </a:r>
            <a:r>
              <a:rPr lang="pl-PL" sz="2400" b="1" dirty="0" smtClean="0">
                <a:latin typeface="Calibri" pitchFamily="34" charset="0"/>
              </a:rPr>
              <a:t> - WIĘZIEŃ WOJENNY</a:t>
            </a:r>
          </a:p>
          <a:p>
            <a:pPr algn="l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620688"/>
            <a:ext cx="8305800" cy="936104"/>
          </a:xfrm>
        </p:spPr>
        <p:txBody>
          <a:bodyPr/>
          <a:lstStyle/>
          <a:p>
            <a:r>
              <a:rPr lang="pl-PL" sz="3200" b="1" i="1" dirty="0" smtClean="0">
                <a:solidFill>
                  <a:srgbClr val="FF0000"/>
                </a:solidFill>
                <a:latin typeface="Calibri" pitchFamily="34" charset="0"/>
              </a:rPr>
              <a:t>LINIA 8</a:t>
            </a:r>
            <a:endParaRPr lang="pl-PL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1556792"/>
            <a:ext cx="8305800" cy="3286012"/>
          </a:xfrm>
        </p:spPr>
        <p:txBody>
          <a:bodyPr/>
          <a:lstStyle/>
          <a:p>
            <a:pPr algn="l"/>
            <a:r>
              <a:rPr lang="pl-PL" sz="2000" b="1" dirty="0" smtClean="0">
                <a:latin typeface="Calibri" pitchFamily="34" charset="0"/>
              </a:rPr>
              <a:t>SKAŻENIE NBC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N</a:t>
            </a:r>
            <a:r>
              <a:rPr lang="pl-PL" sz="2000" b="1" dirty="0" smtClean="0">
                <a:latin typeface="Calibri" pitchFamily="34" charset="0"/>
              </a:rPr>
              <a:t> – NUCLEARNE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B</a:t>
            </a:r>
            <a:r>
              <a:rPr lang="pl-PL" sz="2000" b="1" dirty="0" smtClean="0">
                <a:latin typeface="Calibri" pitchFamily="34" charset="0"/>
              </a:rPr>
              <a:t> – BIOLOGICZNE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C</a:t>
            </a:r>
            <a:r>
              <a:rPr lang="pl-PL" sz="2000" b="1" dirty="0" smtClean="0">
                <a:latin typeface="Calibri" pitchFamily="34" charset="0"/>
              </a:rPr>
              <a:t> – CHEMICZNE</a:t>
            </a:r>
          </a:p>
          <a:p>
            <a:pPr algn="l"/>
            <a:endParaRPr lang="pl-PL" sz="2000" b="1" dirty="0" smtClean="0"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TRANSMISJA LINII 9 W WARUNKACH BOJOWYCH (</a:t>
            </a:r>
            <a:r>
              <a:rPr lang="pl-PL" sz="2000" b="1" dirty="0" err="1" smtClean="0">
                <a:solidFill>
                  <a:srgbClr val="FFFF00"/>
                </a:solidFill>
                <a:latin typeface="Calibri" pitchFamily="34" charset="0"/>
              </a:rPr>
              <a:t>wartime</a:t>
            </a:r>
            <a:r>
              <a:rPr lang="pl-PL" sz="2000" b="1" dirty="0" smtClean="0">
                <a:solidFill>
                  <a:srgbClr val="FFFF00"/>
                </a:solidFill>
                <a:latin typeface="Calibri" pitchFamily="34" charset="0"/>
              </a:rPr>
              <a:t>) NIE JEST WYMAGANA JEŻELI NIE MA SKAŻENIA</a:t>
            </a:r>
          </a:p>
          <a:p>
            <a:pPr algn="l"/>
            <a:endParaRPr lang="pl-PL" sz="2000" b="1" dirty="0" smtClean="0">
              <a:solidFill>
                <a:srgbClr val="FFFF00"/>
              </a:solidFill>
              <a:latin typeface="Calibri" pitchFamily="34" charset="0"/>
            </a:endParaRPr>
          </a:p>
          <a:p>
            <a:pPr algn="l"/>
            <a:r>
              <a:rPr lang="pl-PL" sz="2000" b="1" dirty="0" smtClean="0">
                <a:solidFill>
                  <a:srgbClr val="FF0000"/>
                </a:solidFill>
                <a:latin typeface="Calibri" pitchFamily="34" charset="0"/>
              </a:rPr>
              <a:t>W warunkach pokojowych w linii 9 można opisać warunki terenowe </a:t>
            </a:r>
            <a:r>
              <a:rPr lang="pl-PL" sz="2000" b="1" dirty="0" err="1" smtClean="0">
                <a:solidFill>
                  <a:srgbClr val="FF0000"/>
                </a:solidFill>
                <a:latin typeface="Calibri" pitchFamily="34" charset="0"/>
              </a:rPr>
              <a:t>np</a:t>
            </a:r>
            <a:r>
              <a:rPr lang="pl-PL" sz="2000" b="1" dirty="0" smtClean="0">
                <a:solidFill>
                  <a:srgbClr val="FF0000"/>
                </a:solidFill>
                <a:latin typeface="Calibri" pitchFamily="34" charset="0"/>
              </a:rPr>
              <a:t>: cechy charakterystyczne </a:t>
            </a:r>
            <a:r>
              <a:rPr lang="pl-PL" sz="2000" b="1" dirty="0" err="1" smtClean="0">
                <a:solidFill>
                  <a:srgbClr val="FF0000"/>
                </a:solidFill>
                <a:latin typeface="Calibri" pitchFamily="34" charset="0"/>
              </a:rPr>
              <a:t>terenu,budynki,słupy</a:t>
            </a:r>
            <a:endParaRPr lang="pl-PL" sz="20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l"/>
            <a:endParaRPr lang="pl-PL" sz="2000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864096"/>
          </a:xfrm>
        </p:spPr>
        <p:txBody>
          <a:bodyPr/>
          <a:lstStyle/>
          <a:p>
            <a:r>
              <a:rPr lang="pl-PL" sz="3200" b="1" i="1" dirty="0" smtClean="0">
                <a:solidFill>
                  <a:srgbClr val="FF0000"/>
                </a:solidFill>
                <a:latin typeface="Calibri" pitchFamily="34" charset="0"/>
              </a:rPr>
              <a:t>LINIA 9</a:t>
            </a:r>
            <a:endParaRPr lang="pl-PL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56920"/>
          </a:xfrm>
        </p:spPr>
        <p:txBody>
          <a:bodyPr>
            <a:normAutofit/>
          </a:bodyPr>
          <a:lstStyle/>
          <a:p>
            <a:r>
              <a:rPr lang="pl-PL" sz="4400" b="1" dirty="0" smtClean="0">
                <a:solidFill>
                  <a:srgbClr val="FFFF00"/>
                </a:solidFill>
                <a:latin typeface="Calibri" pitchFamily="34" charset="0"/>
              </a:rPr>
              <a:t>MEDEVAC</a:t>
            </a:r>
            <a:r>
              <a:rPr lang="pl-PL" sz="4400" b="1" dirty="0" smtClean="0">
                <a:latin typeface="Calibri" pitchFamily="34" charset="0"/>
              </a:rPr>
              <a:t> – używa </a:t>
            </a:r>
            <a:r>
              <a:rPr lang="pl-PL" sz="4400" b="1" dirty="0" smtClean="0">
                <a:solidFill>
                  <a:srgbClr val="FF0000"/>
                </a:solidFill>
                <a:latin typeface="Calibri" pitchFamily="34" charset="0"/>
              </a:rPr>
              <a:t>medycznych</a:t>
            </a:r>
            <a:r>
              <a:rPr lang="pl-PL" sz="4400" b="1" dirty="0" smtClean="0">
                <a:latin typeface="Calibri" pitchFamily="34" charset="0"/>
              </a:rPr>
              <a:t> pojazdów z obsługą medyczną na pokładzie</a:t>
            </a:r>
            <a:br>
              <a:rPr lang="pl-PL" sz="4400" b="1" dirty="0" smtClean="0">
                <a:latin typeface="Calibri" pitchFamily="34" charset="0"/>
              </a:rPr>
            </a:br>
            <a:r>
              <a:rPr lang="pl-PL" sz="4400" b="1" dirty="0" smtClean="0">
                <a:latin typeface="Calibri" pitchFamily="34" charset="0"/>
              </a:rPr>
              <a:t/>
            </a:r>
            <a:br>
              <a:rPr lang="pl-PL" sz="4400" b="1" dirty="0" smtClean="0">
                <a:latin typeface="Calibri" pitchFamily="34" charset="0"/>
              </a:rPr>
            </a:br>
            <a:r>
              <a:rPr lang="pl-PL" sz="4400" b="1" dirty="0" smtClean="0">
                <a:solidFill>
                  <a:srgbClr val="FFFF00"/>
                </a:solidFill>
                <a:latin typeface="Calibri" pitchFamily="34" charset="0"/>
              </a:rPr>
              <a:t>CASEVAC</a:t>
            </a:r>
            <a:r>
              <a:rPr lang="pl-PL" sz="4400" b="1" dirty="0" smtClean="0">
                <a:latin typeface="Calibri" pitchFamily="34" charset="0"/>
              </a:rPr>
              <a:t>- używa </a:t>
            </a:r>
            <a:r>
              <a:rPr lang="pl-PL" sz="4400" b="1" dirty="0" smtClean="0">
                <a:solidFill>
                  <a:srgbClr val="FF0000"/>
                </a:solidFill>
                <a:latin typeface="Calibri" pitchFamily="34" charset="0"/>
              </a:rPr>
              <a:t>niemedycznych</a:t>
            </a:r>
            <a:r>
              <a:rPr lang="pl-PL" sz="4400" b="1" dirty="0" smtClean="0">
                <a:latin typeface="Calibri" pitchFamily="34" charset="0"/>
              </a:rPr>
              <a:t> pojazdów z niemedyczną obsługą na pokładzie</a:t>
            </a:r>
            <a:br>
              <a:rPr lang="pl-PL" sz="4400" b="1" dirty="0" smtClean="0"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420888"/>
            <a:ext cx="8305800" cy="2421916"/>
          </a:xfrm>
        </p:spPr>
        <p:txBody>
          <a:bodyPr/>
          <a:lstStyle/>
          <a:p>
            <a:r>
              <a:rPr lang="pl-PL" sz="2400" dirty="0" smtClean="0">
                <a:solidFill>
                  <a:srgbClr val="FFFF00"/>
                </a:solidFill>
                <a:latin typeface="Calibri" pitchFamily="34" charset="0"/>
              </a:rPr>
              <a:t>WŁAŚCIWA KLASYFIKACJA POSZKODOWANYCH JEST NIEZBĘDNA, ABY POSZKODOWANI Z NAJCIĘŻSZYMI OBRAŻENIAMI BYLI EWAKUOWANI W PIERWSZEJ KOLEJNOŚCI CO DA IM SZANSE NA PRZEŻYCIE.</a:t>
            </a:r>
            <a:endParaRPr lang="en-US" sz="2400" dirty="0" smtClean="0">
              <a:solidFill>
                <a:srgbClr val="FFFF00"/>
              </a:solidFill>
              <a:latin typeface="Calibri" pitchFamily="34" charset="0"/>
            </a:endParaRPr>
          </a:p>
          <a:p>
            <a:r>
              <a:rPr lang="pl-PL" sz="2400" dirty="0" smtClean="0">
                <a:latin typeface="Calibri" pitchFamily="34" charset="0"/>
              </a:rPr>
              <a:t>R</a:t>
            </a:r>
            <a:r>
              <a:rPr lang="en-US" sz="2400" dirty="0" err="1" smtClean="0">
                <a:latin typeface="Calibri" pitchFamily="34" charset="0"/>
              </a:rPr>
              <a:t>atownik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pl-PL" sz="2400" dirty="0" smtClean="0">
                <a:latin typeface="Calibri" pitchFamily="34" charset="0"/>
              </a:rPr>
              <a:t> P</a:t>
            </a:r>
            <a:r>
              <a:rPr lang="en-US" sz="2400" dirty="0" err="1" smtClean="0">
                <a:latin typeface="Calibri" pitchFamily="34" charset="0"/>
              </a:rPr>
              <a:t>ola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pl-PL" sz="2400" dirty="0" smtClean="0">
                <a:latin typeface="Calibri" pitchFamily="34" charset="0"/>
              </a:rPr>
              <a:t>W</a:t>
            </a:r>
            <a:r>
              <a:rPr lang="en-US" sz="2400" dirty="0" err="1" smtClean="0">
                <a:latin typeface="Calibri" pitchFamily="34" charset="0"/>
              </a:rPr>
              <a:t>alki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pl-PL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nie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powinien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pl-PL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zawy</a:t>
            </a:r>
            <a:r>
              <a:rPr lang="pl-PL" sz="2400" dirty="0" err="1" smtClean="0">
                <a:latin typeface="Calibri" pitchFamily="34" charset="0"/>
              </a:rPr>
              <a:t>żać</a:t>
            </a:r>
            <a:r>
              <a:rPr lang="pl-PL" sz="2400" dirty="0" smtClean="0">
                <a:latin typeface="Calibri" pitchFamily="34" charset="0"/>
              </a:rPr>
              <a:t>  klasyfikacji poszkodowanych w  meldunku MEDEVAC </a:t>
            </a:r>
          </a:p>
          <a:p>
            <a:r>
              <a:rPr lang="pl-PL" sz="2400" dirty="0" smtClean="0">
                <a:solidFill>
                  <a:srgbClr val="FFFF00"/>
                </a:solidFill>
                <a:latin typeface="Calibri" pitchFamily="34" charset="0"/>
              </a:rPr>
              <a:t>POSZKODOWANY </a:t>
            </a:r>
            <a:r>
              <a:rPr lang="pl-PL" sz="2400" b="1" dirty="0" smtClean="0">
                <a:solidFill>
                  <a:srgbClr val="FF0000"/>
                </a:solidFill>
                <a:latin typeface="Calibri" pitchFamily="34" charset="0"/>
              </a:rPr>
              <a:t>BĘDZIE TAK SZYBKO </a:t>
            </a:r>
            <a:r>
              <a:rPr lang="pl-PL" sz="2400" dirty="0" smtClean="0">
                <a:solidFill>
                  <a:srgbClr val="FFFF00"/>
                </a:solidFill>
                <a:latin typeface="Calibri" pitchFamily="34" charset="0"/>
              </a:rPr>
              <a:t>EWAKUOWANY JAK JEST TO TYLKO MOŻLIWE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305800" cy="1981200"/>
          </a:xfrm>
        </p:spPr>
        <p:txBody>
          <a:bodyPr/>
          <a:lstStyle/>
          <a:p>
            <a: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  <a:t>ZAWYŻANIE KLASYFIKACJI</a:t>
            </a:r>
            <a:b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924944"/>
            <a:ext cx="8305800" cy="3024336"/>
          </a:xfrm>
        </p:spPr>
        <p:txBody>
          <a:bodyPr/>
          <a:lstStyle/>
          <a:p>
            <a:pPr algn="l"/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    -</a:t>
            </a:r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UŻYJ SCHEMATU 9-LINIJKOWCA</a:t>
            </a:r>
          </a:p>
          <a:p>
            <a:pPr algn="l"/>
            <a:endParaRPr lang="pl-PL" sz="2000" dirty="0" smtClean="0">
              <a:solidFill>
                <a:srgbClr val="FFFF00"/>
              </a:solidFill>
              <a:latin typeface="Calibri" pitchFamily="34" charset="0"/>
            </a:endParaRPr>
          </a:p>
          <a:p>
            <a:pPr algn="l"/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    -UŻYWAJ ZWIĘZŁYCH KODÓW</a:t>
            </a:r>
          </a:p>
          <a:p>
            <a:pPr algn="l"/>
            <a:endParaRPr lang="pl-PL" sz="2000" dirty="0" smtClean="0">
              <a:solidFill>
                <a:srgbClr val="FFFF00"/>
              </a:solidFill>
              <a:latin typeface="Calibri" pitchFamily="34" charset="0"/>
            </a:endParaRPr>
          </a:p>
          <a:p>
            <a:pPr marL="361950" indent="-361950" algn="l"/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   </a:t>
            </a:r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-</a:t>
            </a:r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ZBIEŻ NIEZBĘDNE INFORMACJE I PRZEKAŻ LINIE </a:t>
            </a:r>
            <a:r>
              <a:rPr lang="pl-PL" sz="2000" dirty="0" smtClean="0">
                <a:solidFill>
                  <a:srgbClr val="FF0000"/>
                </a:solidFill>
                <a:latin typeface="Calibri" pitchFamily="34" charset="0"/>
              </a:rPr>
              <a:t>1-5</a:t>
            </a:r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pl-PL" sz="2000" dirty="0" smtClean="0">
                <a:solidFill>
                  <a:srgbClr val="FF0000"/>
                </a:solidFill>
                <a:latin typeface="Calibri" pitchFamily="34" charset="0"/>
              </a:rPr>
              <a:t>PRZED  </a:t>
            </a:r>
            <a:r>
              <a:rPr lang="pl-PL" sz="2000" dirty="0" smtClean="0">
                <a:solidFill>
                  <a:srgbClr val="FF0000"/>
                </a:solidFill>
                <a:latin typeface="Calibri" pitchFamily="34" charset="0"/>
              </a:rPr>
              <a:t>   ROZPOCZĘCIEM </a:t>
            </a:r>
            <a:r>
              <a:rPr lang="pl-PL" sz="2000" dirty="0" smtClean="0">
                <a:solidFill>
                  <a:srgbClr val="FF0000"/>
                </a:solidFill>
                <a:latin typeface="Calibri" pitchFamily="34" charset="0"/>
              </a:rPr>
              <a:t>EWAKUACJI</a:t>
            </a:r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, LINIE </a:t>
            </a:r>
            <a:r>
              <a:rPr lang="pl-PL" sz="2000" dirty="0" smtClean="0">
                <a:solidFill>
                  <a:srgbClr val="FF0000"/>
                </a:solidFill>
                <a:latin typeface="Calibri" pitchFamily="34" charset="0"/>
              </a:rPr>
              <a:t>6-9</a:t>
            </a:r>
            <a:r>
              <a:rPr lang="pl-PL" sz="2000" dirty="0" smtClean="0">
                <a:solidFill>
                  <a:srgbClr val="FFFF00"/>
                </a:solidFill>
                <a:latin typeface="Calibri" pitchFamily="34" charset="0"/>
              </a:rPr>
              <a:t> PODAJ W TYM SAMYM CZASIE LUB JEŚLI JEST TO NIEMOŻLIWE W CZASIE AKCJI                         (KONTAKT Z PILOTEM)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2016224"/>
          </a:xfrm>
        </p:spPr>
        <p:txBody>
          <a:bodyPr/>
          <a:lstStyle/>
          <a:p>
            <a: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  <a:t>PRZYGOTOWANIE ZGŁOSZENIA MEDEVAC</a:t>
            </a:r>
            <a:b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924944"/>
            <a:ext cx="8305800" cy="1917860"/>
          </a:xfrm>
        </p:spPr>
        <p:txBody>
          <a:bodyPr/>
          <a:lstStyle/>
          <a:p>
            <a:r>
              <a:rPr lang="pl-PL" sz="2000" b="1" i="1" dirty="0" smtClean="0">
                <a:solidFill>
                  <a:srgbClr val="FF0000"/>
                </a:solidFill>
                <a:latin typeface="Calibri" pitchFamily="34" charset="0"/>
              </a:rPr>
              <a:t>LINIA 1</a:t>
            </a:r>
          </a:p>
          <a:p>
            <a:endParaRPr lang="pl-PL" sz="2000" b="1" dirty="0" smtClean="0">
              <a:latin typeface="Calibri" pitchFamily="34" charset="0"/>
            </a:endParaRPr>
          </a:p>
          <a:p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LOKALIZACJA LĄDOWISKA (SIATKA LUB DŁUGOŚĆ I SZEROKOŚĆ GEOGRAFICZNA</a:t>
            </a:r>
          </a:p>
          <a:p>
            <a:endParaRPr lang="pl-PL" sz="2000" b="1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pl-PL" sz="2000" b="1" dirty="0" smtClean="0">
                <a:solidFill>
                  <a:srgbClr val="FF0000"/>
                </a:solidFill>
                <a:latin typeface="Calibri" pitchFamily="34" charset="0"/>
              </a:rPr>
              <a:t>8 CYFROWA </a:t>
            </a:r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SIATKA WSPÓŁRZĘDNYCH</a:t>
            </a:r>
          </a:p>
          <a:p>
            <a:pPr>
              <a:buFontTx/>
              <a:buChar char="-"/>
            </a:pPr>
            <a:endParaRPr lang="pl-PL" sz="2000" b="1" dirty="0" smtClean="0">
              <a:latin typeface="Calibri" pitchFamily="34" charset="0"/>
            </a:endParaRPr>
          </a:p>
          <a:p>
            <a:r>
              <a:rPr lang="pl-PL" sz="2000" b="1" dirty="0" smtClean="0">
                <a:solidFill>
                  <a:schemeClr val="bg1"/>
                </a:solidFill>
                <a:latin typeface="Calibri" pitchFamily="34" charset="0"/>
              </a:rPr>
              <a:t>- UZYSKASZ JE OD DOWÓDCY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8305800" cy="2088232"/>
          </a:xfrm>
        </p:spPr>
        <p:txBody>
          <a:bodyPr/>
          <a:lstStyle/>
          <a:p>
            <a: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  <a:t>LINIE 1-5 ZGŁOSZENIA MEDEVAC</a:t>
            </a:r>
            <a:b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005064"/>
            <a:ext cx="8352928" cy="2592288"/>
          </a:xfrm>
        </p:spPr>
        <p:txBody>
          <a:bodyPr>
            <a:normAutofit fontScale="90000"/>
          </a:bodyPr>
          <a:lstStyle/>
          <a:p>
            <a:r>
              <a:rPr lang="pl-PL" sz="3600" b="1" i="1" dirty="0" smtClean="0">
                <a:solidFill>
                  <a:srgbClr val="FF0000"/>
                </a:solidFill>
                <a:latin typeface="Calibri" pitchFamily="34" charset="0"/>
              </a:rPr>
              <a:t>LINIA2</a:t>
            </a:r>
            <a:br>
              <a:rPr lang="pl-PL" sz="3600" b="1" i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pl-PL" sz="3600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pl-PL" sz="3600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  <a:t>-CZĘSTOTLIWOŚĆ RADIOWA, </a:t>
            </a:r>
            <a:r>
              <a:rPr lang="pl-PL" sz="3600" dirty="0" smtClean="0">
                <a:solidFill>
                  <a:srgbClr val="FF0000"/>
                </a:solidFill>
                <a:latin typeface="Calibri" pitchFamily="34" charset="0"/>
              </a:rPr>
              <a:t>ZNAK WYWOŁAWCZY</a:t>
            </a:r>
            <a:r>
              <a:rPr lang="pl-PL" sz="3600" dirty="0" smtClean="0">
                <a:latin typeface="Calibri" pitchFamily="34" charset="0"/>
              </a:rPr>
              <a:t>, </a:t>
            </a:r>
            <a: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  <a:t>MIEJSCE PODJĘCIA RANNYCH.</a:t>
            </a:r>
            <a:r>
              <a:rPr lang="pl-PL" sz="3600" dirty="0" smtClean="0">
                <a:latin typeface="Calibri" pitchFamily="34" charset="0"/>
              </a:rPr>
              <a:t/>
            </a:r>
            <a:br>
              <a:rPr lang="pl-PL" sz="3600" dirty="0" smtClean="0">
                <a:latin typeface="Calibri" pitchFamily="34" charset="0"/>
              </a:rPr>
            </a:br>
            <a:r>
              <a:rPr lang="pl-PL" sz="3600" dirty="0" smtClean="0">
                <a:latin typeface="Calibri" pitchFamily="34" charset="0"/>
              </a:rPr>
              <a:t/>
            </a:r>
            <a:br>
              <a:rPr lang="pl-PL" sz="3600" dirty="0" smtClean="0">
                <a:latin typeface="Calibri" pitchFamily="34" charset="0"/>
              </a:rPr>
            </a:br>
            <a:r>
              <a:rPr lang="pl-PL" sz="3600" dirty="0" smtClean="0">
                <a:solidFill>
                  <a:srgbClr val="FF0000"/>
                </a:solidFill>
                <a:latin typeface="Calibri" pitchFamily="34" charset="0"/>
              </a:rPr>
              <a:t>TWOJA CZĘSTOTLIWOŚĆ RADIOWA</a:t>
            </a:r>
            <a: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  <a:t>, KRYPTONIM, MIEJSCE PODJĘCIA.</a:t>
            </a:r>
            <a:b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3600" dirty="0" smtClean="0">
                <a:solidFill>
                  <a:schemeClr val="bg1"/>
                </a:solidFill>
                <a:latin typeface="Calibri" pitchFamily="34" charset="0"/>
              </a:rPr>
              <a:t>-TE INFORMACJE SĄ POTRZEBNE ZAŁODZE, KTÓRA BĘDZIE DOKONYWAĆ EWAKUACJI, ABY MOGLI SIĘ KONTAKTOWAĆ Z WAMI W CZASIE LOTU.</a:t>
            </a:r>
            <a:r>
              <a:rPr lang="pl-PL" sz="4400" dirty="0" smtClean="0">
                <a:latin typeface="Calibri" pitchFamily="34" charset="0"/>
              </a:rPr>
              <a:t/>
            </a:r>
            <a:br>
              <a:rPr lang="pl-PL" sz="4400" dirty="0" smtClean="0"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21016"/>
          </a:xfrm>
        </p:spPr>
        <p:txBody>
          <a:bodyPr>
            <a:noAutofit/>
          </a:bodyPr>
          <a:lstStyle/>
          <a:p>
            <a:r>
              <a:rPr lang="pl-PL" sz="2800" b="1" i="1" dirty="0" smtClean="0">
                <a:solidFill>
                  <a:srgbClr val="FF0000"/>
                </a:solidFill>
                <a:latin typeface="Calibri" pitchFamily="34" charset="0"/>
              </a:rPr>
              <a:t>                                                LINIA </a:t>
            </a:r>
            <a:r>
              <a:rPr lang="pl-PL" sz="2800" b="1" i="1" dirty="0" smtClean="0">
                <a:solidFill>
                  <a:srgbClr val="FF0000"/>
                </a:solidFill>
                <a:latin typeface="Calibri" pitchFamily="34" charset="0"/>
              </a:rPr>
              <a:t>3</a:t>
            </a:r>
            <a:br>
              <a:rPr lang="pl-PL" sz="2800" b="1" i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pl-PL" sz="2800" b="1" dirty="0" smtClean="0">
                <a:latin typeface="Calibri" pitchFamily="34" charset="0"/>
              </a:rPr>
              <a:t/>
            </a:r>
            <a:br>
              <a:rPr lang="pl-PL" sz="2800" b="1" dirty="0" smtClean="0"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LICZBA POSZKODOWANYCH W POSZCZEGÓLNYCH KATEGORIACH SEGREGACJI.</a:t>
            </a:r>
            <a:r>
              <a:rPr lang="pl-PL" sz="2800" b="1" dirty="0" smtClean="0">
                <a:latin typeface="Calibri" pitchFamily="34" charset="0"/>
              </a:rPr>
              <a:t/>
            </a:r>
            <a:br>
              <a:rPr lang="pl-PL" sz="2800" b="1" dirty="0" smtClean="0">
                <a:latin typeface="Calibri" pitchFamily="34" charset="0"/>
              </a:rPr>
            </a:br>
            <a:r>
              <a:rPr lang="pl-PL" sz="2800" b="1" dirty="0" smtClean="0">
                <a:latin typeface="Calibri" pitchFamily="34" charset="0"/>
              </a:rPr>
              <a:t/>
            </a:r>
            <a:br>
              <a:rPr lang="pl-PL" sz="2800" b="1" dirty="0" smtClean="0">
                <a:latin typeface="Calibri" pitchFamily="34" charset="0"/>
              </a:rPr>
            </a:br>
            <a:r>
              <a:rPr lang="pl-PL" sz="2800" b="1" dirty="0" smtClean="0">
                <a:solidFill>
                  <a:srgbClr val="FFFF00"/>
                </a:solidFill>
                <a:latin typeface="Calibri" pitchFamily="34" charset="0"/>
              </a:rPr>
              <a:t>A - PILNY, CZAS OCZEKIWANIA </a:t>
            </a:r>
            <a:r>
              <a:rPr lang="pl-PL" sz="2800" b="1" dirty="0" smtClean="0">
                <a:solidFill>
                  <a:srgbClr val="FF0000"/>
                </a:solidFill>
                <a:latin typeface="Calibri" pitchFamily="34" charset="0"/>
              </a:rPr>
              <a:t>DO 2 GODZIN</a:t>
            </a:r>
            <a:br>
              <a:rPr lang="pl-PL" sz="28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pl-PL" sz="2800" b="1" dirty="0" smtClean="0">
                <a:latin typeface="Calibri" pitchFamily="34" charset="0"/>
              </a:rPr>
              <a:t/>
            </a:r>
            <a:br>
              <a:rPr lang="pl-PL" sz="2800" b="1" dirty="0" smtClean="0">
                <a:latin typeface="Calibri" pitchFamily="34" charset="0"/>
              </a:rPr>
            </a:br>
            <a:r>
              <a:rPr lang="pl-PL" sz="2800" b="1" dirty="0" smtClean="0">
                <a:solidFill>
                  <a:srgbClr val="FF0000"/>
                </a:solidFill>
                <a:latin typeface="Calibri" pitchFamily="34" charset="0"/>
              </a:rPr>
              <a:t>STANY ZAGROŻENIA ŻYCIA,    </a:t>
            </a:r>
            <a:br>
              <a:rPr lang="pl-PL" sz="28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- URAZY KOŃCZYN, WZROKU.</a:t>
            </a:r>
            <a:b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- ZABURZENIA PRACY SERCA</a:t>
            </a:r>
            <a:b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- WSTRZĄS TRUDNY DO OPANOWANIA</a:t>
            </a:r>
            <a:b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- PRZEDŁUŻAJĄCA SIĘ UTRATA PRZYTOMNOŚCI</a:t>
            </a:r>
            <a:b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- OBRAŻENIA GŁOWY ZE SPADKIEM WARTOŚCI AVPU</a:t>
            </a:r>
            <a:b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- OPARZENIA OBEJMUJĄCE 20-80% POWIERZCHNI CAŁKOWITEJ CIAŁA</a:t>
            </a:r>
            <a:r>
              <a:rPr lang="pl-PL" sz="2800" b="1" dirty="0" smtClean="0">
                <a:latin typeface="Calibri" pitchFamily="34" charset="0"/>
              </a:rPr>
              <a:t/>
            </a:r>
            <a:br>
              <a:rPr lang="pl-PL" sz="2800" b="1" dirty="0" smtClean="0">
                <a:latin typeface="Calibri" pitchFamily="34" charset="0"/>
              </a:rPr>
            </a:br>
            <a:endParaRPr lang="pl-PL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05600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>B - PILNY CHIRURGICZNY.</a:t>
            </a:r>
            <a:b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</a:br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/>
            </a:r>
            <a:b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</a:br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>EWAKUACJA POWINNA ODBYĆ SIĘ W CIĄGU  </a:t>
            </a:r>
            <a:r>
              <a:rPr lang="pl-PL" sz="3200" b="1" dirty="0" smtClean="0">
                <a:solidFill>
                  <a:srgbClr val="FF0000"/>
                </a:solidFill>
                <a:latin typeface="Calibri" pitchFamily="34" charset="0"/>
              </a:rPr>
              <a:t>2 GODZIN </a:t>
            </a:r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>DO NAJBLIŻSZEGO SZPITALA.</a:t>
            </a:r>
            <a:b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</a:br>
            <a:r>
              <a:rPr lang="pl-PL" sz="3200" b="1" dirty="0" smtClean="0">
                <a:latin typeface="Calibri" pitchFamily="34" charset="0"/>
              </a:rPr>
              <a:t/>
            </a:r>
            <a:br>
              <a:rPr lang="pl-PL" sz="3200" b="1" dirty="0" smtClean="0">
                <a:latin typeface="Calibri" pitchFamily="34" charset="0"/>
              </a:rPr>
            </a:br>
            <a: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  <a:t>ZABURZENIA KRĄŻENIA W KOŃCZYNACH</a:t>
            </a:r>
            <a:b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  <a:t>OTWARTE RANY KLATKI PIERSIOWEJ / BRZUCHA /  SPADEK CIŚNIENIA KRWI.</a:t>
            </a:r>
            <a:b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  <a:t>RANY PENETRUJĄCE</a:t>
            </a:r>
            <a:b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  <a:t>TRUDNE DO OPANOWANIA KRWOTOKI, POWAŻNE KRWOTOKI, ZLAMANIA OTWARTE,</a:t>
            </a:r>
            <a:b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sz="3200" b="1" dirty="0" smtClean="0">
                <a:solidFill>
                  <a:schemeClr val="bg1"/>
                </a:solidFill>
                <a:latin typeface="Calibri" pitchFamily="34" charset="0"/>
              </a:rPr>
              <a:t>POWAŻNE OBRAŻENIA TWARZY.</a:t>
            </a:r>
            <a:r>
              <a:rPr lang="pl-PL" sz="3200" b="1" dirty="0" smtClean="0">
                <a:latin typeface="Calibri" pitchFamily="34" charset="0"/>
              </a:rPr>
              <a:t/>
            </a:r>
            <a:br>
              <a:rPr lang="pl-PL" sz="3200" b="1" dirty="0" smtClean="0">
                <a:latin typeface="Calibri" pitchFamily="34" charset="0"/>
              </a:rPr>
            </a:br>
            <a:endParaRPr lang="pl-PL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457200" y="2132856"/>
            <a:ext cx="8305800" cy="2709948"/>
          </a:xfrm>
        </p:spPr>
        <p:txBody>
          <a:bodyPr/>
          <a:lstStyle/>
          <a:p>
            <a:r>
              <a:rPr lang="pl-PL" sz="2800" b="1" dirty="0" smtClean="0">
                <a:solidFill>
                  <a:srgbClr val="FF0000"/>
                </a:solidFill>
                <a:latin typeface="Calibri" pitchFamily="34" charset="0"/>
              </a:rPr>
              <a:t>CZAS OCZEKIWANIA DO 4 GODZIN</a:t>
            </a:r>
            <a:r>
              <a:rPr lang="pl-PL" sz="2800" b="1" dirty="0" smtClean="0">
                <a:latin typeface="Calibri" pitchFamily="34" charset="0"/>
              </a:rPr>
              <a:t>.</a:t>
            </a:r>
          </a:p>
          <a:p>
            <a:pPr algn="l"/>
            <a:endParaRPr lang="pl-PL" sz="2800" b="1" dirty="0" smtClean="0">
              <a:latin typeface="Calibri" pitchFamily="34" charset="0"/>
            </a:endParaRPr>
          </a:p>
          <a:p>
            <a:pPr algn="l"/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CHORZY LUB RANNI WYMAGAJĄCY  OPIEKI MEDYCZNEJ, POWINNI BYĆ EWAKUOWANI W CIĄGU 4 GODZIN , LUB ICH  STAN ULEGNIE POGORSZENIU I BĘDĄ WYMAGAĆ SZYBKIEJ EWAKUACJI (ZMIANA KATEGORII)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6840760" cy="1656184"/>
          </a:xfrm>
        </p:spPr>
        <p:txBody>
          <a:bodyPr/>
          <a:lstStyle/>
          <a:p>
            <a:r>
              <a:rPr lang="pl-PL" sz="3200" b="1" dirty="0" smtClean="0">
                <a:solidFill>
                  <a:srgbClr val="FFFF00"/>
                </a:solidFill>
                <a:latin typeface="Calibri" pitchFamily="34" charset="0"/>
              </a:rPr>
              <a:t>C - PIERSZEŃSTWO (PILNY)</a:t>
            </a:r>
            <a: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  <a:t/>
            </a:r>
            <a:br>
              <a:rPr lang="pl-PL" b="1" dirty="0" smtClean="0">
                <a:solidFill>
                  <a:srgbClr val="FFFF00"/>
                </a:solidFill>
                <a:latin typeface="Calibri" pitchFamily="34" charset="0"/>
              </a:rPr>
            </a:b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129</TotalTime>
  <Words>359</Words>
  <Application>Microsoft Office PowerPoint</Application>
  <PresentationFormat>Pokaz na ekranie (4:3)</PresentationFormat>
  <Paragraphs>103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Papier</vt:lpstr>
      <vt:lpstr>ZGŁOSZENIE EWAKUACJI MEDYCZNEJ </vt:lpstr>
      <vt:lpstr>MEDEVAC – używa medycznych pojazdów z obsługą medyczną na pokładzie  CASEVAC- używa niemedycznych pojazdów z niemedyczną obsługą na pokładzie </vt:lpstr>
      <vt:lpstr>ZAWYŻANIE KLASYFIKACJI </vt:lpstr>
      <vt:lpstr>PRZYGOTOWANIE ZGŁOSZENIA MEDEVAC </vt:lpstr>
      <vt:lpstr>LINIE 1-5 ZGŁOSZENIA MEDEVAC </vt:lpstr>
      <vt:lpstr>LINIA2  -CZĘSTOTLIWOŚĆ RADIOWA, ZNAK WYWOŁAWCZY, MIEJSCE PODJĘCIA RANNYCH.  TWOJA CZĘSTOTLIWOŚĆ RADIOWA, KRYPTONIM, MIEJSCE PODJĘCIA.  -TE INFORMACJE SĄ POTRZEBNE ZAŁODZE, KTÓRA BĘDZIE DOKONYWAĆ EWAKUACJI, ABY MOGLI SIĘ KONTAKTOWAĆ Z WAMI W CZASIE LOTU. </vt:lpstr>
      <vt:lpstr>                                                LINIA 3  LICZBA POSZKODOWANYCH W POSZCZEGÓLNYCH KATEGORIACH SEGREGACJI.  A - PILNY, CZAS OCZEKIWANIA DO 2 GODZIN  STANY ZAGROŻENIA ŻYCIA,     - URAZY KOŃCZYN, WZROKU. - ZABURZENIA PRACY SERCA - WSTRZĄS TRUDNY DO OPANOWANIA - PRZEDŁUŻAJĄCA SIĘ UTRATA PRZYTOMNOŚCI - OBRAŻENIA GŁOWY ZE SPADKIEM WARTOŚCI AVPU - OPARZENIA OBEJMUJĄCE 20-80% POWIERZCHNI CAŁKOWITEJ CIAŁA </vt:lpstr>
      <vt:lpstr>B - PILNY CHIRURGICZNY.  EWAKUACJA POWINNA ODBYĆ SIĘ W CIĄGU  2 GODZIN DO NAJBLIŻSZEGO SZPITALA.  ZABURZENIA KRĄŻENIA W KOŃCZYNACH OTWARTE RANY KLATKI PIERSIOWEJ / BRZUCHA /  SPADEK CIŚNIENIA KRWI. RANY PENETRUJĄCE TRUDNE DO OPANOWANIA KRWOTOKI, POWAŻNE KRWOTOKI, ZLAMANIA OTWARTE, POWAŻNE OBRAŻENIA TWARZY. </vt:lpstr>
      <vt:lpstr>C - PIERSZEŃSTWO (PILNY) </vt:lpstr>
      <vt:lpstr>D-PLANOWANA EWAKUACJA  </vt:lpstr>
      <vt:lpstr>E- EWAKUACJA W CZASIE DOGODNYM. </vt:lpstr>
      <vt:lpstr>LINIA 4 </vt:lpstr>
      <vt:lpstr>LINIA 5</vt:lpstr>
      <vt:lpstr>LINIA 6</vt:lpstr>
      <vt:lpstr>LINIA 7</vt:lpstr>
      <vt:lpstr>LINIA 8</vt:lpstr>
      <vt:lpstr>LINIA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ZGŁOSZENIE EWAKUACJI MEDYCZNEJ </dc:title>
  <dc:creator>USER</dc:creator>
  <cp:lastModifiedBy>USER</cp:lastModifiedBy>
  <cp:revision>13</cp:revision>
  <dcterms:created xsi:type="dcterms:W3CDTF">2015-01-16T09:30:25Z</dcterms:created>
  <dcterms:modified xsi:type="dcterms:W3CDTF">2015-01-16T11:40:08Z</dcterms:modified>
</cp:coreProperties>
</file>